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y="5143500" cx="9144000"/>
  <p:notesSz cx="6858000" cy="9144000"/>
  <p:embeddedFontLst>
    <p:embeddedFont>
      <p:font typeface="Open Sans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3" roundtripDataSignature="AMtx7mg4UbtE6LKUHtYVFLQ1vxJT/YCN+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OpenSans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OpenSans-italic.fntdata"/><Relationship Id="rId30" Type="http://schemas.openxmlformats.org/officeDocument/2006/relationships/font" Target="fonts/OpenSans-bold.fntdata"/><Relationship Id="rId11" Type="http://schemas.openxmlformats.org/officeDocument/2006/relationships/slide" Target="slides/slide7.xml"/><Relationship Id="rId33" Type="http://customschemas.google.com/relationships/presentationmetadata" Target="metadata"/><Relationship Id="rId10" Type="http://schemas.openxmlformats.org/officeDocument/2006/relationships/slide" Target="slides/slide6.xml"/><Relationship Id="rId32" Type="http://schemas.openxmlformats.org/officeDocument/2006/relationships/font" Target="fonts/OpenSans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87043b3aca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87043b3aca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87043b3aca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87043b3aca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87043b3aca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87043b3aca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87043b3aca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87043b3aca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87043b3aca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87043b3aca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87043b3aca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87043b3aca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85d3ca8b5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85d3ca8b5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85d3ca8b5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85d3ca8b5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85d3ca8b57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85d3ca8b57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87043b3ac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87043b3ac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8719de5f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8719de5f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40c79d82c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g140c79d82c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5e268fdf5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g15e268fdf5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86893333f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86893333f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D9D9D9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5075" y="-6"/>
            <a:ext cx="1928925" cy="198607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"/>
          <p:cNvSpPr txBox="1"/>
          <p:nvPr/>
        </p:nvSpPr>
        <p:spPr>
          <a:xfrm>
            <a:off x="364200" y="331175"/>
            <a:ext cx="8415600" cy="17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b="0" i="0" lang="da" sz="5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Aalborgs Datalogiske Studenterlaug</a:t>
            </a:r>
            <a:endParaRPr b="0" i="0" sz="5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" name="Google Shape;56;p1"/>
          <p:cNvSpPr txBox="1"/>
          <p:nvPr/>
        </p:nvSpPr>
        <p:spPr>
          <a:xfrm>
            <a:off x="364200" y="1741950"/>
            <a:ext cx="5249400" cy="16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da" sz="4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Generalforsamling </a:t>
            </a:r>
            <a:endParaRPr b="0" i="0" sz="4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da" sz="4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03/10-202</a:t>
            </a:r>
            <a:r>
              <a:rPr lang="da" sz="4000"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b="0" i="0" sz="4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87043b3aca_0_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Året der gik</a:t>
            </a:r>
            <a:endParaRPr/>
          </a:p>
        </p:txBody>
      </p:sp>
      <p:sp>
        <p:nvSpPr>
          <p:cNvPr id="126" name="Google Shape;126;g287043b3aca_0_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87043b3aca_0_13"/>
          <p:cNvSpPr txBox="1"/>
          <p:nvPr>
            <p:ph idx="1" type="subTitle"/>
          </p:nvPr>
        </p:nvSpPr>
        <p:spPr>
          <a:xfrm>
            <a:off x="311700" y="641975"/>
            <a:ext cx="8520600" cy="370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Genrelforsamling</a:t>
            </a:r>
            <a:endParaRPr/>
          </a:p>
          <a:p>
            <a:pPr indent="0" lvl="0" marL="0" rtl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ADSL-RUN 2</a:t>
            </a:r>
            <a:endParaRPr/>
          </a:p>
          <a:p>
            <a:pPr indent="0" lvl="0" marL="0" rtl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Bræstpil oktober</a:t>
            </a:r>
            <a:endParaRPr/>
          </a:p>
          <a:p>
            <a:pPr indent="0" lvl="0" marL="0" rtl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ADSL-Sprint 3 (en iterativ process)</a:t>
            </a:r>
            <a:endParaRPr/>
          </a:p>
          <a:p>
            <a:pPr indent="0" lvl="0" marL="0" rtl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Halloween i Kbh</a:t>
            </a:r>
            <a:endParaRPr/>
          </a:p>
          <a:p>
            <a:pPr indent="0" lvl="0" marL="0" rtl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Julefrokost i Kbh</a:t>
            </a:r>
            <a:endParaRPr/>
          </a:p>
          <a:p>
            <a:pPr indent="0" lvl="0" marL="0" rtl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FixD julefrokost</a:t>
            </a:r>
            <a:endParaRPr/>
          </a:p>
          <a:p>
            <a:pPr indent="0" lvl="0" marL="0" rtl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87043b3aca_0_18"/>
          <p:cNvSpPr txBox="1"/>
          <p:nvPr>
            <p:ph idx="1" type="subTitle"/>
          </p:nvPr>
        </p:nvSpPr>
        <p:spPr>
          <a:xfrm>
            <a:off x="311700" y="545750"/>
            <a:ext cx="8520600" cy="414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a"/>
              <a:t>Fjulefrokost</a:t>
            </a:r>
            <a:endParaRPr/>
          </a:p>
          <a:p>
            <a:pPr indent="0" lvl="0" marL="0" rtl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Magic Aften</a:t>
            </a:r>
            <a:endParaRPr/>
          </a:p>
          <a:p>
            <a:pPr indent="0" lvl="0" marL="0" rtl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Valgkage</a:t>
            </a:r>
            <a:endParaRPr/>
          </a:p>
          <a:p>
            <a:pPr indent="0" lvl="0" marL="0" rtl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Brætspilsaften November</a:t>
            </a:r>
            <a:endParaRPr/>
          </a:p>
          <a:p>
            <a:pPr indent="0" lvl="0" marL="0" rtl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Julesmåkager</a:t>
            </a:r>
            <a:endParaRPr/>
          </a:p>
          <a:p>
            <a:pPr indent="0" lvl="0" marL="0" rtl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Snacks til semesterstart</a:t>
            </a:r>
            <a:endParaRPr/>
          </a:p>
          <a:p>
            <a:pPr indent="0" lvl="0" marL="0" rtl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Bestyrelsesmiddag efter valg</a:t>
            </a:r>
            <a:endParaRPr/>
          </a:p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87043b3aca_0_23"/>
          <p:cNvSpPr txBox="1"/>
          <p:nvPr>
            <p:ph idx="1" type="subTitle"/>
          </p:nvPr>
        </p:nvSpPr>
        <p:spPr>
          <a:xfrm>
            <a:off x="311700" y="278400"/>
            <a:ext cx="8520600" cy="453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2000 kroners brætspil</a:t>
            </a:r>
            <a:endParaRPr/>
          </a:p>
          <a:p>
            <a:pPr indent="0" lvl="0" marL="0" rtl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Sæler fra Amazon</a:t>
            </a:r>
            <a:endParaRPr/>
          </a:p>
          <a:p>
            <a:pPr indent="0" lvl="0" marL="0" rtl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FixD karaoke aften</a:t>
            </a:r>
            <a:endParaRPr/>
          </a:p>
          <a:p>
            <a:pPr indent="0" lvl="0" marL="0" rtl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15.000 til supercomputerklubben</a:t>
            </a:r>
            <a:endParaRPr/>
          </a:p>
          <a:p>
            <a:pPr indent="0" lvl="0" marL="0" rtl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Brætspilsaften Februar</a:t>
            </a:r>
            <a:endParaRPr/>
          </a:p>
          <a:p>
            <a:pPr indent="0" lvl="0" marL="0" rtl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Magic aften Februar</a:t>
            </a:r>
            <a:endParaRPr/>
          </a:p>
          <a:p>
            <a:pPr indent="0" lvl="0" marL="0" rtl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Brætspilaften Marts</a:t>
            </a:r>
            <a:endParaRPr/>
          </a:p>
          <a:p>
            <a:pPr indent="0" lvl="0" marL="0" rtl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87043b3aca_0_28"/>
          <p:cNvSpPr txBox="1"/>
          <p:nvPr>
            <p:ph idx="1" type="subTitle"/>
          </p:nvPr>
        </p:nvSpPr>
        <p:spPr>
          <a:xfrm>
            <a:off x="311700" y="374675"/>
            <a:ext cx="8520600" cy="448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Magic aften Marts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Påskeforkost Kbh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Datalogi hyttetur studiestart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Magic aften April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Brætspilsaften April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Gavekort ADSL-Sprint 3 (en iterativ process)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Kage til bestyrelsesmøde Maj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87043b3aca_0_33"/>
          <p:cNvSpPr txBox="1"/>
          <p:nvPr>
            <p:ph idx="1" type="subTitle"/>
          </p:nvPr>
        </p:nvSpPr>
        <p:spPr>
          <a:xfrm>
            <a:off x="311700" y="160825"/>
            <a:ext cx="8520600" cy="40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FixD bowling</a:t>
            </a:r>
            <a:endParaRPr/>
          </a:p>
          <a:p>
            <a:pPr indent="0" lvl="0" marL="0" rtl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Trøjer ADSL-Sprint 3</a:t>
            </a:r>
            <a:endParaRPr/>
          </a:p>
          <a:p>
            <a:pPr indent="0" lvl="0" marL="0" rtl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Dimission AAU 6000</a:t>
            </a:r>
            <a:endParaRPr/>
          </a:p>
          <a:p>
            <a:pPr indent="0" lvl="0" marL="0" rtl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Gave til kritisk revisor</a:t>
            </a:r>
            <a:endParaRPr/>
          </a:p>
          <a:p>
            <a:pPr indent="0" lvl="0" marL="0" rtl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DVML studiestart</a:t>
            </a:r>
            <a:endParaRPr/>
          </a:p>
          <a:p>
            <a:pPr indent="0" lvl="0" marL="0" rtl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Kbh brætspilsaften studiestart</a:t>
            </a:r>
            <a:endParaRPr/>
          </a:p>
          <a:p>
            <a:pPr indent="0" lvl="0" marL="0" rtl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DAT brætspilsaften studiestart</a:t>
            </a:r>
            <a:endParaRPr/>
          </a:p>
          <a:p>
            <a:pPr indent="0" lvl="0" marL="0" rtl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Brætspil fra sidste års regnskab (ups)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85d3ca8b57_0_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5.1</a:t>
            </a:r>
            <a:endParaRPr/>
          </a:p>
        </p:txBody>
      </p:sp>
      <p:sp>
        <p:nvSpPr>
          <p:cNvPr id="157" name="Google Shape;157;g285d3ca8b57_0_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Indkomne ansøgninger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85d3ca8b57_0_6"/>
          <p:cNvSpPr txBox="1"/>
          <p:nvPr>
            <p:ph type="ctrTitle"/>
          </p:nvPr>
        </p:nvSpPr>
        <p:spPr>
          <a:xfrm>
            <a:off x="311700" y="239525"/>
            <a:ext cx="3711000" cy="103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F-acking</a:t>
            </a:r>
            <a:endParaRPr/>
          </a:p>
        </p:txBody>
      </p:sp>
      <p:sp>
        <p:nvSpPr>
          <p:cNvPr id="163" name="Google Shape;163;g285d3ca8b57_0_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4" name="Google Shape;164;g285d3ca8b57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2500" y="0"/>
            <a:ext cx="52114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85d3ca8b57_0_16"/>
          <p:cNvSpPr txBox="1"/>
          <p:nvPr>
            <p:ph type="ctrTitle"/>
          </p:nvPr>
        </p:nvSpPr>
        <p:spPr>
          <a:xfrm>
            <a:off x="311704" y="744575"/>
            <a:ext cx="4671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Flan</a:t>
            </a:r>
            <a:endParaRPr/>
          </a:p>
        </p:txBody>
      </p:sp>
      <p:sp>
        <p:nvSpPr>
          <p:cNvPr id="170" name="Google Shape;170;g285d3ca8b57_0_16"/>
          <p:cNvSpPr txBox="1"/>
          <p:nvPr>
            <p:ph idx="1" type="subTitle"/>
          </p:nvPr>
        </p:nvSpPr>
        <p:spPr>
          <a:xfrm>
            <a:off x="311700" y="2834125"/>
            <a:ext cx="4770900" cy="115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3000? (Xd uden moms)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Til tøj og headwear?</a:t>
            </a:r>
            <a:endParaRPr/>
          </a:p>
        </p:txBody>
      </p:sp>
      <p:pic>
        <p:nvPicPr>
          <p:cNvPr id="171" name="Google Shape;171;g285d3ca8b57_0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7900" y="699500"/>
            <a:ext cx="4374025" cy="4444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87043b3aca_0_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287043b3aca_0_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8" name="Google Shape;178;g287043b3aca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4061" y="0"/>
            <a:ext cx="669587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5075" y="-6"/>
            <a:ext cx="1928925" cy="19860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4"/>
          <p:cNvSpPr txBox="1"/>
          <p:nvPr/>
        </p:nvSpPr>
        <p:spPr>
          <a:xfrm>
            <a:off x="353100" y="1116000"/>
            <a:ext cx="7824600" cy="382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AutoNum type="arabicPeriod"/>
            </a:pPr>
            <a:r>
              <a:rPr b="0" i="0" lang="da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Valg af ordstyrer og referent</a:t>
            </a:r>
            <a:endParaRPr b="0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AutoNum type="arabicPeriod"/>
            </a:pPr>
            <a:r>
              <a:rPr b="0" i="0" lang="da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Hvad står ADSL for/laver ADSL</a:t>
            </a:r>
            <a:endParaRPr b="0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AutoNum type="arabicPeriod"/>
            </a:pPr>
            <a:r>
              <a:rPr b="0" i="0" lang="da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Årsberetning samt godkendelse heraf</a:t>
            </a:r>
            <a:endParaRPr b="0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AutoNum type="arabicPeriod"/>
            </a:pPr>
            <a:r>
              <a:rPr b="0" i="0" lang="da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Events</a:t>
            </a:r>
            <a:endParaRPr b="0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AutoNum type="arabicPeriod"/>
            </a:pPr>
            <a:r>
              <a:rPr b="0" i="0" lang="da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Regnskab, budget, samt godkendelse heraf</a:t>
            </a:r>
            <a:endParaRPr b="0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AutoNum type="arabicPeriod"/>
            </a:pPr>
            <a:r>
              <a:rPr b="0" i="0" lang="da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Vedtægtsændringer</a:t>
            </a:r>
            <a:endParaRPr b="0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AutoNum type="arabicPeriod"/>
            </a:pPr>
            <a:r>
              <a:rPr b="0" i="0" lang="da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Valg af formand</a:t>
            </a:r>
            <a:endParaRPr b="0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AutoNum type="arabicPeriod"/>
            </a:pPr>
            <a:r>
              <a:rPr b="0" i="0" lang="da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Valg af bestyrelsesmedlemmer</a:t>
            </a:r>
            <a:endParaRPr b="0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AutoNum type="arabicPeriod"/>
            </a:pPr>
            <a:r>
              <a:rPr b="0" i="0" lang="da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Valg af kritisk revisor</a:t>
            </a:r>
            <a:endParaRPr b="0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AutoNum type="arabicPeriod"/>
            </a:pPr>
            <a:r>
              <a:rPr b="0" i="0" lang="da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Eventuelt</a:t>
            </a:r>
            <a:endParaRPr b="0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3" name="Google Shape;63;p4"/>
          <p:cNvSpPr txBox="1"/>
          <p:nvPr/>
        </p:nvSpPr>
        <p:spPr>
          <a:xfrm>
            <a:off x="353100" y="353100"/>
            <a:ext cx="38487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da" sz="3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Dagsorden</a:t>
            </a:r>
            <a:endParaRPr b="0" i="0" sz="3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" name="Google Shape;64;p4"/>
          <p:cNvSpPr txBox="1"/>
          <p:nvPr/>
        </p:nvSpPr>
        <p:spPr>
          <a:xfrm>
            <a:off x="1739175" y="578588"/>
            <a:ext cx="7104600" cy="8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8719de5f78_0_0"/>
          <p:cNvSpPr txBox="1"/>
          <p:nvPr>
            <p:ph type="ctrTitle"/>
          </p:nvPr>
        </p:nvSpPr>
        <p:spPr>
          <a:xfrm>
            <a:off x="311700" y="336050"/>
            <a:ext cx="8520600" cy="97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5.2 ADSÆL Udeling!!!</a:t>
            </a:r>
            <a:endParaRPr/>
          </a:p>
        </p:txBody>
      </p:sp>
      <p:sp>
        <p:nvSpPr>
          <p:cNvPr id="184" name="Google Shape;184;g28719de5f78_0_0"/>
          <p:cNvSpPr txBox="1"/>
          <p:nvPr>
            <p:ph idx="1" type="subTitle"/>
          </p:nvPr>
        </p:nvSpPr>
        <p:spPr>
          <a:xfrm>
            <a:off x="311700" y="2834125"/>
            <a:ext cx="4079700" cy="146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da"/>
              <a:t>Hartvigsen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da"/>
              <a:t>Aaen</a:t>
            </a:r>
            <a:endParaRPr/>
          </a:p>
        </p:txBody>
      </p:sp>
      <p:pic>
        <p:nvPicPr>
          <p:cNvPr id="185" name="Google Shape;185;g28719de5f78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5300" y="1311350"/>
            <a:ext cx="5257000" cy="361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da" sz="3200">
                <a:latin typeface="Open Sans"/>
                <a:ea typeface="Open Sans"/>
                <a:cs typeface="Open Sans"/>
                <a:sym typeface="Open Sans"/>
              </a:rPr>
              <a:t>6. Vedtægtsændringer</a:t>
            </a:r>
            <a:endParaRPr sz="3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1" name="Google Shape;191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da">
                <a:latin typeface="Open Sans"/>
                <a:ea typeface="Open Sans"/>
                <a:cs typeface="Open Sans"/>
                <a:sym typeface="Open Sans"/>
              </a:rPr>
              <a:t>Ændring af §23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a" sz="2100">
                <a:solidFill>
                  <a:schemeClr val="dk1"/>
                </a:solidFill>
              </a:rPr>
              <a:t>§ 23 Det reviderede regnskab med kommende års budget skal være offentliggjort på hjemmesiden senest 7 dage før generalforsamling.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a" sz="2100">
                <a:solidFill>
                  <a:schemeClr val="dk1"/>
                </a:solidFill>
              </a:rPr>
              <a:t>til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a" sz="2100">
                <a:solidFill>
                  <a:schemeClr val="dk1"/>
                </a:solidFill>
              </a:rPr>
              <a:t>§ 23 Det reviderede regnskab med kommende års budget skal være offentliggjort på </a:t>
            </a:r>
            <a:r>
              <a:rPr b="1" lang="da" sz="2100">
                <a:solidFill>
                  <a:schemeClr val="dk1"/>
                </a:solidFill>
              </a:rPr>
              <a:t>relevante steder</a:t>
            </a:r>
            <a:r>
              <a:rPr lang="da" sz="2100">
                <a:solidFill>
                  <a:schemeClr val="dk1"/>
                </a:solidFill>
              </a:rPr>
              <a:t> senest 7 dage før generalforsamling.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da" sz="3200">
                <a:latin typeface="Open Sans"/>
                <a:ea typeface="Open Sans"/>
                <a:cs typeface="Open Sans"/>
                <a:sym typeface="Open Sans"/>
              </a:rPr>
              <a:t>7-9. Valg </a:t>
            </a:r>
            <a:endParaRPr sz="3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7" name="Google Shape;197;p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da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Valg af formand</a:t>
            </a:r>
            <a:endParaRPr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da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Valg af næstformand</a:t>
            </a:r>
            <a:endParaRPr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da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Valg af kasserer</a:t>
            </a:r>
            <a:endParaRPr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da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Valg af bestyrelsesmedlemmer (2-5)</a:t>
            </a:r>
            <a:endParaRPr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da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Valg af kritisk revisor</a:t>
            </a:r>
            <a:endParaRPr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da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	Simon “Pulle” Sletten Vestergaard stiller op igen.</a:t>
            </a:r>
            <a:endParaRPr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8" name="Google Shape;19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5075" y="-6"/>
            <a:ext cx="1928925" cy="198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40c79d82c8_0_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da"/>
              <a:t>10. Eventuelt?</a:t>
            </a:r>
            <a:endParaRPr/>
          </a:p>
        </p:txBody>
      </p:sp>
      <p:sp>
        <p:nvSpPr>
          <p:cNvPr id="204" name="Google Shape;204;g140c79d82c8_0_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5e268fdf54_0_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da"/>
              <a:t>Kahoot tid!!</a:t>
            </a:r>
            <a:endParaRPr/>
          </a:p>
        </p:txBody>
      </p:sp>
      <p:sp>
        <p:nvSpPr>
          <p:cNvPr id="210" name="Google Shape;210;g15e268fdf54_0_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da"/>
              <a:t>Derefter pizza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da"/>
              <a:t>Valg af ordstyrer og referent </a:t>
            </a:r>
            <a:endParaRPr/>
          </a:p>
        </p:txBody>
      </p:sp>
      <p:sp>
        <p:nvSpPr>
          <p:cNvPr id="70" name="Google Shape;70;p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 txBox="1"/>
          <p:nvPr>
            <p:ph type="title"/>
          </p:nvPr>
        </p:nvSpPr>
        <p:spPr>
          <a:xfrm>
            <a:off x="311700" y="1808550"/>
            <a:ext cx="8593500" cy="245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da">
                <a:latin typeface="Open Sans"/>
                <a:ea typeface="Open Sans"/>
                <a:cs typeface="Open Sans"/>
                <a:sym typeface="Open Sans"/>
              </a:rPr>
              <a:t>En </a:t>
            </a:r>
            <a:r>
              <a:rPr b="1" lang="da">
                <a:latin typeface="Open Sans"/>
                <a:ea typeface="Open Sans"/>
                <a:cs typeface="Open Sans"/>
                <a:sym typeface="Open Sans"/>
              </a:rPr>
              <a:t>studenterpolitisk forening</a:t>
            </a:r>
            <a:r>
              <a:rPr lang="da">
                <a:latin typeface="Open Sans"/>
                <a:ea typeface="Open Sans"/>
                <a:cs typeface="Open Sans"/>
                <a:sym typeface="Open Sans"/>
              </a:rPr>
              <a:t>, der afholder faglige og sociale arrangementer for studerende på Datalogisk Institut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" name="Google Shape;76;p2"/>
          <p:cNvSpPr txBox="1"/>
          <p:nvPr>
            <p:ph type="title"/>
          </p:nvPr>
        </p:nvSpPr>
        <p:spPr>
          <a:xfrm>
            <a:off x="86800" y="65600"/>
            <a:ext cx="8818500" cy="88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da" sz="2000">
                <a:latin typeface="Open Sans"/>
                <a:ea typeface="Open Sans"/>
                <a:cs typeface="Open Sans"/>
                <a:sym typeface="Open Sans"/>
              </a:rPr>
              <a:t>2. Hvad står ADSL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3"/>
          <p:cNvPicPr preferRelativeResize="0"/>
          <p:nvPr/>
        </p:nvPicPr>
        <p:blipFill rotWithShape="1">
          <a:blip r:embed="rId3">
            <a:alphaModFix amt="21000"/>
          </a:blip>
          <a:srcRect b="0" l="0" r="0" t="0"/>
          <a:stretch/>
        </p:blipFill>
        <p:spPr>
          <a:xfrm>
            <a:off x="2074538" y="160400"/>
            <a:ext cx="4712938" cy="4712914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3"/>
          <p:cNvSpPr/>
          <p:nvPr/>
        </p:nvSpPr>
        <p:spPr>
          <a:xfrm>
            <a:off x="3528800" y="652300"/>
            <a:ext cx="2149500" cy="588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a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Bestyrelse</a:t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" name="Google Shape;83;p3"/>
          <p:cNvSpPr/>
          <p:nvPr/>
        </p:nvSpPr>
        <p:spPr>
          <a:xfrm>
            <a:off x="2823050" y="3347025"/>
            <a:ext cx="1486500" cy="588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da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Studenterpolitik</a:t>
            </a:r>
            <a:endParaRPr b="0" i="0" sz="1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4" name="Google Shape;84;p3"/>
          <p:cNvSpPr/>
          <p:nvPr/>
        </p:nvSpPr>
        <p:spPr>
          <a:xfrm>
            <a:off x="4846750" y="3347025"/>
            <a:ext cx="1486500" cy="588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da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Sociale arrangementer</a:t>
            </a:r>
            <a:endParaRPr b="0" i="0" sz="1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5" name="Google Shape;85;p3"/>
          <p:cNvSpPr txBox="1"/>
          <p:nvPr/>
        </p:nvSpPr>
        <p:spPr>
          <a:xfrm>
            <a:off x="139025" y="160400"/>
            <a:ext cx="1817700" cy="22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da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Træffer beslutninger for foreningen og behandler ansøgninger</a:t>
            </a:r>
            <a:endParaRPr b="0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" name="Google Shape;86;p3"/>
          <p:cNvSpPr txBox="1"/>
          <p:nvPr/>
        </p:nvSpPr>
        <p:spPr>
          <a:xfrm>
            <a:off x="64175" y="3026225"/>
            <a:ext cx="2149500" cy="18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da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Kvalitetssikring af vores uddannelser og studiemiljø. Del- tagelse i relevante styrende organer på AAU</a:t>
            </a:r>
            <a:endParaRPr b="0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7" name="Google Shape;87;p3"/>
          <p:cNvSpPr txBox="1"/>
          <p:nvPr/>
        </p:nvSpPr>
        <p:spPr>
          <a:xfrm>
            <a:off x="7100350" y="2887200"/>
            <a:ext cx="2031600" cy="22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da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Sociale arrangementer for at sikre et bedre studiemiljø og kommunikation på tværs af årgange</a:t>
            </a:r>
            <a:endParaRPr b="0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88" name="Google Shape;88;p3"/>
          <p:cNvCxnSpPr>
            <a:stCxn id="82" idx="1"/>
          </p:cNvCxnSpPr>
          <p:nvPr/>
        </p:nvCxnSpPr>
        <p:spPr>
          <a:xfrm rot="10800000">
            <a:off x="1956800" y="908800"/>
            <a:ext cx="1572000" cy="37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89" name="Google Shape;89;p3"/>
          <p:cNvCxnSpPr>
            <a:stCxn id="83" idx="1"/>
          </p:cNvCxnSpPr>
          <p:nvPr/>
        </p:nvCxnSpPr>
        <p:spPr>
          <a:xfrm rot="10800000">
            <a:off x="2074550" y="3464625"/>
            <a:ext cx="748500" cy="176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90" name="Google Shape;90;p3"/>
          <p:cNvCxnSpPr>
            <a:stCxn id="84" idx="3"/>
            <a:endCxn id="91" idx="1"/>
          </p:cNvCxnSpPr>
          <p:nvPr/>
        </p:nvCxnSpPr>
        <p:spPr>
          <a:xfrm flipH="1" rot="10800000">
            <a:off x="6333250" y="2684025"/>
            <a:ext cx="810600" cy="957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91" name="Google Shape;91;p3"/>
          <p:cNvSpPr/>
          <p:nvPr/>
        </p:nvSpPr>
        <p:spPr>
          <a:xfrm>
            <a:off x="7143750" y="2481000"/>
            <a:ext cx="1251900" cy="4062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da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ADSL Event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3"/>
          <p:cNvSpPr/>
          <p:nvPr/>
        </p:nvSpPr>
        <p:spPr>
          <a:xfrm>
            <a:off x="139025" y="2620025"/>
            <a:ext cx="1251900" cy="4062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da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Valg-Udvalg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5075" y="-6"/>
            <a:ext cx="1928925" cy="198607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6"/>
          <p:cNvSpPr txBox="1"/>
          <p:nvPr/>
        </p:nvSpPr>
        <p:spPr>
          <a:xfrm>
            <a:off x="353100" y="353100"/>
            <a:ext cx="38487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da" sz="3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3. Årsberetning</a:t>
            </a:r>
            <a:endParaRPr b="0" i="0" sz="3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" name="Google Shape;99;p6"/>
          <p:cNvSpPr txBox="1"/>
          <p:nvPr/>
        </p:nvSpPr>
        <p:spPr>
          <a:xfrm>
            <a:off x="353100" y="1197650"/>
            <a:ext cx="8588400" cy="3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Open Sans"/>
              <a:buChar char="●"/>
            </a:pPr>
            <a:r>
              <a:rPr b="0" i="0" lang="da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Politisk aktivitet</a:t>
            </a:r>
            <a:endParaRPr b="0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Open Sans"/>
              <a:buChar char="○"/>
            </a:pPr>
            <a:r>
              <a:rPr lang="da" sz="2000">
                <a:latin typeface="Open Sans"/>
                <a:ea typeface="Open Sans"/>
                <a:cs typeface="Open Sans"/>
                <a:sym typeface="Open Sans"/>
              </a:rPr>
              <a:t>4</a:t>
            </a:r>
            <a:r>
              <a:rPr b="0" i="0" lang="da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repræsentanter i Studienævnet</a:t>
            </a:r>
            <a:endParaRPr b="0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Open Sans"/>
              <a:buChar char="○"/>
            </a:pPr>
            <a:r>
              <a:rPr b="0" i="0" lang="da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 repræsentant i Institutrådet</a:t>
            </a:r>
            <a:endParaRPr b="0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Open Sans"/>
              <a:buChar char="○"/>
            </a:pPr>
            <a:r>
              <a:rPr b="0" i="0" lang="da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 repræsentant i Akademisk råd</a:t>
            </a:r>
            <a:endParaRPr b="0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Open Sans"/>
              <a:buChar char="●"/>
            </a:pPr>
            <a:r>
              <a:rPr b="0" i="0" lang="da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Vi har holdt grande store brætspilsaftner +</a:t>
            </a:r>
            <a:r>
              <a:rPr lang="da" sz="2000">
                <a:latin typeface="Open Sans"/>
                <a:ea typeface="Open Sans"/>
                <a:cs typeface="Open Sans"/>
                <a:sym typeface="Open Sans"/>
              </a:rPr>
              <a:t> det løse</a:t>
            </a:r>
            <a:endParaRPr b="0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Open Sans"/>
              <a:buChar char="●"/>
            </a:pPr>
            <a:r>
              <a:rPr b="0" i="0" lang="da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Støttet de andre Studerende og Foreninger (F-klubben, FixD, Supercomputer</a:t>
            </a:r>
            <a:r>
              <a:rPr lang="da" sz="2000">
                <a:latin typeface="Open Sans"/>
                <a:ea typeface="Open Sans"/>
                <a:cs typeface="Open Sans"/>
                <a:sym typeface="Open Sans"/>
              </a:rPr>
              <a:t>klubben</a:t>
            </a:r>
            <a:r>
              <a:rPr b="0" i="0" lang="da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b="0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Open Sans"/>
              <a:buChar char="●"/>
            </a:pPr>
            <a:r>
              <a:rPr b="0" i="0" lang="da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Næste år, bliver det endnu vildere!!!!</a:t>
            </a:r>
            <a:endParaRPr b="0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g286893333fc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5075" y="-6"/>
            <a:ext cx="1928925" cy="1986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g286893333fc_0_0"/>
          <p:cNvSpPr txBox="1"/>
          <p:nvPr/>
        </p:nvSpPr>
        <p:spPr>
          <a:xfrm>
            <a:off x="353100" y="353100"/>
            <a:ext cx="38487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da" sz="3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3.</a:t>
            </a:r>
            <a:r>
              <a:rPr lang="da" sz="3200">
                <a:latin typeface="Open Sans"/>
                <a:ea typeface="Open Sans"/>
                <a:cs typeface="Open Sans"/>
                <a:sym typeface="Open Sans"/>
              </a:rPr>
              <a:t>1 Noget for dig?</a:t>
            </a:r>
            <a:endParaRPr b="0" i="0" sz="3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6" name="Google Shape;106;g286893333fc_0_0"/>
          <p:cNvSpPr txBox="1"/>
          <p:nvPr/>
        </p:nvSpPr>
        <p:spPr>
          <a:xfrm>
            <a:off x="353100" y="1197650"/>
            <a:ext cx="8588400" cy="3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Open Sans"/>
              <a:buChar char="●"/>
            </a:pPr>
            <a:r>
              <a:rPr lang="da" sz="2000">
                <a:latin typeface="Open Sans"/>
                <a:ea typeface="Open Sans"/>
                <a:cs typeface="Open Sans"/>
                <a:sym typeface="Open Sans"/>
              </a:rPr>
              <a:t>Der er en ledig plads i akademisk råd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Open Sans"/>
              <a:buChar char="○"/>
            </a:pPr>
            <a:r>
              <a:rPr lang="da" sz="2000">
                <a:latin typeface="Open Sans"/>
                <a:ea typeface="Open Sans"/>
                <a:cs typeface="Open Sans"/>
                <a:sym typeface="Open Sans"/>
              </a:rPr>
              <a:t>Rip Tobias Surland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" sz="2000">
                <a:latin typeface="Open Sans"/>
                <a:ea typeface="Open Sans"/>
                <a:cs typeface="Open Sans"/>
                <a:sym typeface="Open Sans"/>
              </a:rPr>
              <a:t>“Det er basically gratis mad og networking” - Arthur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5075" y="-6"/>
            <a:ext cx="1928925" cy="1986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0"/>
          <p:cNvSpPr txBox="1"/>
          <p:nvPr/>
        </p:nvSpPr>
        <p:spPr>
          <a:xfrm>
            <a:off x="353100" y="353100"/>
            <a:ext cx="38487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da" sz="3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4	. Events</a:t>
            </a:r>
            <a:endParaRPr b="0" i="0" sz="3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3" name="Google Shape;113;p10"/>
          <p:cNvSpPr txBox="1"/>
          <p:nvPr/>
        </p:nvSpPr>
        <p:spPr>
          <a:xfrm>
            <a:off x="889575" y="1147350"/>
            <a:ext cx="4598400" cy="32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da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Events holdt: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b="0" i="0" lang="da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Brætspil aften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b="0" i="0" lang="da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Magic Night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b="0" i="0" lang="da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Wakeboard</a:t>
            </a:r>
            <a:endParaRPr/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a"/>
              <a:t>ADSL-Sprint 3 (en iterativ process)</a:t>
            </a:r>
            <a:endParaRPr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da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Events støttet: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b="0" i="0" lang="da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Fla</a:t>
            </a:r>
            <a:r>
              <a:rPr lang="da"/>
              <a:t>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a"/>
              <a:t>Studiestart (sådan helt generelt)</a:t>
            </a:r>
            <a:endParaRPr/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a"/>
              <a:t>Julefrokost/Halloween i Kbh</a:t>
            </a:r>
            <a:endParaRPr/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a"/>
              <a:t>FixD julefrokost</a:t>
            </a:r>
            <a:endParaRPr/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a"/>
              <a:t>FixD karaoke aften</a:t>
            </a:r>
            <a:endParaRPr/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a"/>
              <a:t>FixD Bowling</a:t>
            </a:r>
            <a:endParaRPr/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a"/>
              <a:t>Dimission</a:t>
            </a:r>
            <a:endParaRPr/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a"/>
              <a:t>Fjulefrokost</a:t>
            </a:r>
            <a:endParaRPr/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da"/>
              <a:t>Fagligt </a:t>
            </a:r>
            <a:r>
              <a:rPr b="0" i="0" lang="da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event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b="0" i="0" lang="da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Facking</a:t>
            </a:r>
            <a:r>
              <a:rPr lang="da"/>
              <a:t>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da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Og Lidt flere end der plads til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0"/>
          <p:cNvSpPr txBox="1"/>
          <p:nvPr/>
        </p:nvSpPr>
        <p:spPr>
          <a:xfrm>
            <a:off x="5940275" y="2524175"/>
            <a:ext cx="2438100" cy="19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Epic ting vi også har støttet: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da"/>
              <a:t>Supercomputer Klubben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"/>
          <p:cNvSpPr txBox="1"/>
          <p:nvPr/>
        </p:nvSpPr>
        <p:spPr>
          <a:xfrm>
            <a:off x="353100" y="353100"/>
            <a:ext cx="38487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da" sz="3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5. Regnskabet</a:t>
            </a:r>
            <a:endParaRPr b="0" i="0" sz="3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0" name="Google Shape;120;p7"/>
          <p:cNvSpPr txBox="1"/>
          <p:nvPr/>
        </p:nvSpPr>
        <p:spPr>
          <a:xfrm>
            <a:off x="846925" y="1779375"/>
            <a:ext cx="6180900" cy="19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a" sz="6900"/>
              <a:t>To the Sheet!</a:t>
            </a:r>
            <a:endParaRPr b="1" sz="69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